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everyone. This is a short, calm talk: no scare stories. By the end you'll have a few small jobs to do at home, and a free card to take away. Introduce yourself and say you're not an expert, just someone who has read the official advice and put it into plain words.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Be Ready campaign was launched by the government this autumn. It's not a warning about anything in particular: it's general advice, like checking your smoke alarm. The aim is that every household could manage for three days if something stopped working.</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the room: who's had a power cut in the last year? Most were over in an hour or two. That's the normal case, and it's what we plan for first.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litres a person a day covers drinking and basic washing. For two people for three days that's 18 litres: about nine 2-litre bottles. You don't need special containers; normal bottled water with a date on it is fine.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Most homes already have more than half of this. The point is to know where it is and to put it in one place. Add an item or two on normal shopping trips; nobody needs to buy it all at once.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105 puts you through to the company that runs your local power lines. Write it on paper, because a flat phone can't look it up. The fridge and freezer times are the Food Standards Agency's, if you keep the doors shut.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colour combines how bad the weather could be with how likely it is. At amber, the Met Office suggests thinking about family and neighbours. Signing up for flood warnings is free on GOV.UK.</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Chief Medical Officers are clear that camping stoves and barbecues must never be used indoors, because of carbon monoxide. That's the one thing people sometimes get wrong in a long power cut.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most useful thing many older people can do, and it's free. Ask your energy supplier and your water company to put you on it. If you help a relative, you can ask on their behalf with their permission.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Ready says groups can help by building networks before, during and after an emergency, and also asks people not to turn up at the scene. A group like ours is already a network: who here would like a knock if there's an amber warning?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homework. Ten minutes tonight with whoever you live with. The free plan builder on our website prints it on one page, but a pencil and the back of an envelope work just as well.</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to the QR code on the handout. The card is free. Thank everyone, and pass round the sign-in sheet if your group uses one: it stays with the group.</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3EC"/>
        </a:solidFill>
        <a:effectLst/>
      </p:bgPr>
    </p:bg>
    <p:spTree>
      <p:nvGrpSpPr>
        <p:cNvPr id="1" name=""/>
        <p:cNvGrpSpPr/>
        <p:nvPr/>
      </p:nvGrpSpPr>
      <p:grpSpPr/>
      <p:sp>
        <p:nvSpPr>
          <p:cNvPr id="2" name="TextBox 1"/>
          <p:cNvSpPr txBox="1"/>
          <p:nvPr/>
        </p:nvSpPr>
        <p:spPr>
          <a:xfrm>
            <a:off x="762000" y="2000000"/>
            <a:ext cx="10600000" cy="1000000"/>
          </a:xfrm>
          <a:prstGeom prst="rect">
            <a:avLst/>
          </a:prstGeom>
          <a:noFill/>
        </p:spPr>
        <p:txBody>
          <a:bodyPr wrap="none">
            <a:spAutoFit/>
          </a:bodyPr>
          <a:lstStyle/>
          <a:p>
            <a:pPr>
              <a:defRPr sz="5400" b="1">
                <a:solidFill>
                  <a:srgbClr val="1F4E4A"/>
                </a:solidFill>
              </a:defRPr>
            </a:pPr>
            <a:r>
              <a:t>Be Ready in 20 minutes</a:t>
            </a:r>
          </a:p>
        </p:txBody>
      </p:sp>
      <p:sp>
        <p:nvSpPr>
          <p:cNvPr id="3" name="TextBox 2"/>
          <p:cNvSpPr txBox="1"/>
          <p:nvPr/>
        </p:nvSpPr>
        <p:spPr>
          <a:xfrm>
            <a:off x="762000" y="3200000"/>
            <a:ext cx="10600000" cy="3800000"/>
          </a:xfrm>
          <a:prstGeom prst="rect">
            <a:avLst/>
          </a:prstGeom>
          <a:noFill/>
        </p:spPr>
        <p:txBody>
          <a:bodyPr wrap="square">
            <a:spAutoFit/>
          </a:bodyPr>
          <a:lstStyle/>
          <a:p>
            <a:pPr>
              <a:spcAft>
                <a:spcPts val="1200"/>
              </a:spcAft>
              <a:defRPr sz="2400">
                <a:solidFill>
                  <a:srgbClr val="1E2321"/>
                </a:solidFill>
              </a:defRPr>
            </a:pPr>
            <a:r>
              <a:t>A calm, practical household plan</a:t>
            </a:r>
          </a:p>
          <a:p>
            <a:pPr>
              <a:spcAft>
                <a:spcPts val="1200"/>
              </a:spcAft>
              <a:defRPr sz="2400">
                <a:solidFill>
                  <a:srgbClr val="1E2321"/>
                </a:solidFill>
              </a:defRPr>
            </a:pPr>
            <a:r>
              <a:t>For [your group's name]</a:t>
            </a:r>
          </a:p>
          <a:p>
            <a:pPr>
              <a:spcAft>
                <a:spcPts val="1200"/>
              </a:spcAft>
              <a:defRPr sz="2400">
                <a:solidFill>
                  <a:srgbClr val="1E2321"/>
                </a:solidFill>
              </a:defRPr>
            </a:pPr>
            <a:r>
              <a:t>[Speaker's name] · [date]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3EC"/>
        </a:solidFill>
        <a:effectLst/>
      </p:bgPr>
    </p:bg>
    <p:spTree>
      <p:nvGrpSpPr>
        <p:cNvPr id="1" name=""/>
        <p:cNvGrpSpPr/>
        <p:nvPr/>
      </p:nvGrpSpPr>
      <p:grpSpPr/>
      <p:sp>
        <p:nvSpPr>
          <p:cNvPr id="2" name="TextBox 1"/>
          <p:cNvSpPr txBox="1"/>
          <p:nvPr/>
        </p:nvSpPr>
        <p:spPr>
          <a:xfrm>
            <a:off x="762000" y="600000"/>
            <a:ext cx="10600000" cy="1000000"/>
          </a:xfrm>
          <a:prstGeom prst="rect">
            <a:avLst/>
          </a:prstGeom>
          <a:noFill/>
        </p:spPr>
        <p:txBody>
          <a:bodyPr wrap="none">
            <a:spAutoFit/>
          </a:bodyPr>
          <a:lstStyle/>
          <a:p>
            <a:pPr>
              <a:defRPr sz="4400" b="1">
                <a:solidFill>
                  <a:srgbClr val="1F4E4A"/>
                </a:solidFill>
              </a:defRPr>
            </a:pPr>
            <a:r>
              <a:t>Why now?</a:t>
            </a:r>
          </a:p>
        </p:txBody>
      </p:sp>
      <p:sp>
        <p:nvSpPr>
          <p:cNvPr id="3" name="TextBox 2"/>
          <p:cNvSpPr txBox="1"/>
          <p:nvPr/>
        </p:nvSpPr>
        <p:spPr>
          <a:xfrm>
            <a:off x="762000" y="1900000"/>
            <a:ext cx="10600000" cy="3800000"/>
          </a:xfrm>
          <a:prstGeom prst="rect">
            <a:avLst/>
          </a:prstGeom>
          <a:noFill/>
        </p:spPr>
        <p:txBody>
          <a:bodyPr wrap="square">
            <a:spAutoFit/>
          </a:bodyPr>
          <a:lstStyle/>
          <a:p>
            <a:pPr>
              <a:spcAft>
                <a:spcPts val="1200"/>
              </a:spcAft>
              <a:defRPr sz="2400">
                <a:solidFill>
                  <a:srgbClr val="1E2321"/>
                </a:solidFill>
              </a:defRPr>
            </a:pPr>
            <a:r>
              <a:t>• The government's Be Ready campaign asks every household to be ready for at least 3 days</a:t>
            </a:r>
          </a:p>
          <a:p>
            <a:pPr>
              <a:spcAft>
                <a:spcPts val="1200"/>
              </a:spcAft>
              <a:defRPr sz="2400">
                <a:solidFill>
                  <a:srgbClr val="1E2321"/>
                </a:solidFill>
              </a:defRPr>
            </a:pPr>
            <a:r>
              <a:t>• Most emergencies in UK homes are short and ordinary: a power cut, a storm, the water off</a:t>
            </a:r>
          </a:p>
          <a:p>
            <a:pPr>
              <a:spcAft>
                <a:spcPts val="1200"/>
              </a:spcAft>
              <a:defRPr sz="2400">
                <a:solidFill>
                  <a:srgbClr val="1E2321"/>
                </a:solidFill>
              </a:defRPr>
            </a:pPr>
            <a:r>
              <a:t>• Being ready is about ordinary things, done in advance</a:t>
            </a:r>
          </a:p>
        </p:txBody>
      </p:sp>
      <p:sp>
        <p:nvSpPr>
          <p:cNvPr id="4" name="TextBox 3"/>
          <p:cNvSpPr txBox="1"/>
          <p:nvPr/>
        </p:nvSpPr>
        <p:spPr>
          <a:xfrm>
            <a:off x="762000" y="6150000"/>
            <a:ext cx="10600000" cy="400000"/>
          </a:xfrm>
          <a:prstGeom prst="rect">
            <a:avLst/>
          </a:prstGeom>
          <a:noFill/>
        </p:spPr>
        <p:txBody>
          <a:bodyPr wrap="none">
            <a:spAutoFit/>
          </a:bodyPr>
          <a:lstStyle/>
          <a:p>
            <a:pPr>
              <a:defRPr sz="1100">
                <a:solidFill>
                  <a:srgbClr val="5B6664"/>
                </a:solidFill>
              </a:defRPr>
            </a:pPr>
            <a:r>
              <a:t>Source: GOV.UK Be Ready — beready.campaign.gov.uk (read 29–30 Oct 2026)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3EC"/>
        </a:solidFill>
        <a:effectLst/>
      </p:bgPr>
    </p:bg>
    <p:spTree>
      <p:nvGrpSpPr>
        <p:cNvPr id="1" name=""/>
        <p:cNvGrpSpPr/>
        <p:nvPr/>
      </p:nvGrpSpPr>
      <p:grpSpPr/>
      <p:sp>
        <p:nvSpPr>
          <p:cNvPr id="2" name="TextBox 1"/>
          <p:cNvSpPr txBox="1"/>
          <p:nvPr/>
        </p:nvSpPr>
        <p:spPr>
          <a:xfrm>
            <a:off x="762000" y="600000"/>
            <a:ext cx="10600000" cy="1000000"/>
          </a:xfrm>
          <a:prstGeom prst="rect">
            <a:avLst/>
          </a:prstGeom>
          <a:noFill/>
        </p:spPr>
        <p:txBody>
          <a:bodyPr wrap="none">
            <a:spAutoFit/>
          </a:bodyPr>
          <a:lstStyle/>
          <a:p>
            <a:pPr>
              <a:defRPr sz="4400" b="1">
                <a:solidFill>
                  <a:srgbClr val="1F4E4A"/>
                </a:solidFill>
              </a:defRPr>
            </a:pPr>
            <a:r>
              <a:t>What usually happens</a:t>
            </a:r>
          </a:p>
        </p:txBody>
      </p:sp>
      <p:sp>
        <p:nvSpPr>
          <p:cNvPr id="3" name="TextBox 2"/>
          <p:cNvSpPr txBox="1"/>
          <p:nvPr/>
        </p:nvSpPr>
        <p:spPr>
          <a:xfrm>
            <a:off x="762000" y="1900000"/>
            <a:ext cx="10600000" cy="3800000"/>
          </a:xfrm>
          <a:prstGeom prst="rect">
            <a:avLst/>
          </a:prstGeom>
          <a:noFill/>
        </p:spPr>
        <p:txBody>
          <a:bodyPr wrap="square">
            <a:spAutoFit/>
          </a:bodyPr>
          <a:lstStyle/>
          <a:p>
            <a:pPr>
              <a:spcAft>
                <a:spcPts val="1200"/>
              </a:spcAft>
              <a:defRPr sz="2400">
                <a:solidFill>
                  <a:srgbClr val="1E2321"/>
                </a:solidFill>
              </a:defRPr>
            </a:pPr>
            <a:r>
              <a:t>• Power cuts: Be Ready says most are short and local</a:t>
            </a:r>
          </a:p>
          <a:p>
            <a:pPr>
              <a:spcAft>
                <a:spcPts val="1200"/>
              </a:spcAft>
              <a:defRPr sz="2400">
                <a:solidFill>
                  <a:srgbClr val="1E2321"/>
                </a:solidFill>
              </a:defRPr>
            </a:pPr>
            <a:r>
              <a:t>• Storms and floods: the Met Office warns in advance</a:t>
            </a:r>
          </a:p>
          <a:p>
            <a:pPr>
              <a:spcAft>
                <a:spcPts val="1200"/>
              </a:spcAft>
              <a:defRPr sz="2400">
                <a:solidFill>
                  <a:srgbClr val="1E2321"/>
                </a:solidFill>
              </a:defRPr>
            </a:pPr>
            <a:r>
              <a:t>• Water off or a boil notice: your water company tells you</a:t>
            </a:r>
          </a:p>
          <a:p>
            <a:pPr>
              <a:spcAft>
                <a:spcPts val="1200"/>
              </a:spcAft>
              <a:defRPr sz="2400">
                <a:solidFill>
                  <a:srgbClr val="1E2321"/>
                </a:solidFill>
              </a:defRPr>
            </a:pPr>
            <a:r>
              <a:t>• Your phone may not work if the local mast is affected</a:t>
            </a:r>
          </a:p>
        </p:txBody>
      </p:sp>
      <p:sp>
        <p:nvSpPr>
          <p:cNvPr id="4" name="TextBox 3"/>
          <p:cNvSpPr txBox="1"/>
          <p:nvPr/>
        </p:nvSpPr>
        <p:spPr>
          <a:xfrm>
            <a:off x="762000" y="6150000"/>
            <a:ext cx="10600000" cy="400000"/>
          </a:xfrm>
          <a:prstGeom prst="rect">
            <a:avLst/>
          </a:prstGeom>
          <a:noFill/>
        </p:spPr>
        <p:txBody>
          <a:bodyPr wrap="none">
            <a:spAutoFit/>
          </a:bodyPr>
          <a:lstStyle/>
          <a:p>
            <a:pPr>
              <a:defRPr sz="1100">
                <a:solidFill>
                  <a:srgbClr val="5B6664"/>
                </a:solidFill>
              </a:defRPr>
            </a:pPr>
            <a:r>
              <a:t>Source: GOV.UK Be Ready, power cuts page; Met Office warnings guide (read 29–30 Oct 2026)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3EC"/>
        </a:solidFill>
        <a:effectLst/>
      </p:bgPr>
    </p:bg>
    <p:spTree>
      <p:nvGrpSpPr>
        <p:cNvPr id="1" name=""/>
        <p:cNvGrpSpPr/>
        <p:nvPr/>
      </p:nvGrpSpPr>
      <p:grpSpPr/>
      <p:sp>
        <p:nvSpPr>
          <p:cNvPr id="2" name="TextBox 1"/>
          <p:cNvSpPr txBox="1"/>
          <p:nvPr/>
        </p:nvSpPr>
        <p:spPr>
          <a:xfrm>
            <a:off x="762000" y="600000"/>
            <a:ext cx="10600000" cy="1000000"/>
          </a:xfrm>
          <a:prstGeom prst="rect">
            <a:avLst/>
          </a:prstGeom>
          <a:noFill/>
        </p:spPr>
        <p:txBody>
          <a:bodyPr wrap="none">
            <a:spAutoFit/>
          </a:bodyPr>
          <a:lstStyle/>
          <a:p>
            <a:pPr>
              <a:defRPr sz="4400" b="1">
                <a:solidFill>
                  <a:srgbClr val="1F4E4A"/>
                </a:solidFill>
              </a:defRPr>
            </a:pPr>
            <a:r>
              <a:t>Water for 3 days</a:t>
            </a:r>
          </a:p>
        </p:txBody>
      </p:sp>
      <p:sp>
        <p:nvSpPr>
          <p:cNvPr id="3" name="TextBox 2"/>
          <p:cNvSpPr txBox="1"/>
          <p:nvPr/>
        </p:nvSpPr>
        <p:spPr>
          <a:xfrm>
            <a:off x="762000" y="1900000"/>
            <a:ext cx="10600000" cy="3800000"/>
          </a:xfrm>
          <a:prstGeom prst="rect">
            <a:avLst/>
          </a:prstGeom>
          <a:noFill/>
        </p:spPr>
        <p:txBody>
          <a:bodyPr wrap="square">
            <a:spAutoFit/>
          </a:bodyPr>
          <a:lstStyle/>
          <a:p>
            <a:pPr>
              <a:spcAft>
                <a:spcPts val="1200"/>
              </a:spcAft>
              <a:defRPr sz="2400">
                <a:solidFill>
                  <a:srgbClr val="1E2321"/>
                </a:solidFill>
              </a:defRPr>
            </a:pPr>
            <a:r>
              <a:t>• 3 litres per person per day (Be Ready)</a:t>
            </a:r>
          </a:p>
          <a:p>
            <a:pPr>
              <a:spcAft>
                <a:spcPts val="1200"/>
              </a:spcAft>
              <a:defRPr sz="2400">
                <a:solidFill>
                  <a:srgbClr val="1E2321"/>
                </a:solidFill>
              </a:defRPr>
            </a:pPr>
            <a:r>
              <a:t>• A household of 2 for 3 days: 18 litres</a:t>
            </a:r>
          </a:p>
          <a:p>
            <a:pPr>
              <a:spcAft>
                <a:spcPts val="1200"/>
              </a:spcAft>
              <a:defRPr sz="2400">
                <a:solidFill>
                  <a:srgbClr val="1E2321"/>
                </a:solidFill>
              </a:defRPr>
            </a:pPr>
            <a:r>
              <a:t>• Bottled water you already buy, dated</a:t>
            </a:r>
          </a:p>
          <a:p>
            <a:pPr>
              <a:spcAft>
                <a:spcPts val="1200"/>
              </a:spcAft>
              <a:defRPr sz="2400">
                <a:solidFill>
                  <a:srgbClr val="1E2321"/>
                </a:solidFill>
              </a:defRPr>
            </a:pPr>
            <a:r>
              <a:t>• Pets need water too</a:t>
            </a:r>
          </a:p>
        </p:txBody>
      </p:sp>
      <p:sp>
        <p:nvSpPr>
          <p:cNvPr id="4" name="TextBox 3"/>
          <p:cNvSpPr txBox="1"/>
          <p:nvPr/>
        </p:nvSpPr>
        <p:spPr>
          <a:xfrm>
            <a:off x="762000" y="6150000"/>
            <a:ext cx="10600000" cy="400000"/>
          </a:xfrm>
          <a:prstGeom prst="rect">
            <a:avLst/>
          </a:prstGeom>
          <a:noFill/>
        </p:spPr>
        <p:txBody>
          <a:bodyPr wrap="none">
            <a:spAutoFit/>
          </a:bodyPr>
          <a:lstStyle/>
          <a:p>
            <a:pPr>
              <a:defRPr sz="1100">
                <a:solidFill>
                  <a:srgbClr val="5B6664"/>
                </a:solidFill>
              </a:defRPr>
            </a:pPr>
            <a:r>
              <a:t>Source: GOV.UK Be Ready checklist (read 29–30 Oct 2026)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3EC"/>
        </a:solidFill>
        <a:effectLst/>
      </p:bgPr>
    </p:bg>
    <p:spTree>
      <p:nvGrpSpPr>
        <p:cNvPr id="1" name=""/>
        <p:cNvGrpSpPr/>
        <p:nvPr/>
      </p:nvGrpSpPr>
      <p:grpSpPr/>
      <p:sp>
        <p:nvSpPr>
          <p:cNvPr id="2" name="TextBox 1"/>
          <p:cNvSpPr txBox="1"/>
          <p:nvPr/>
        </p:nvSpPr>
        <p:spPr>
          <a:xfrm>
            <a:off x="762000" y="600000"/>
            <a:ext cx="10600000" cy="1000000"/>
          </a:xfrm>
          <a:prstGeom prst="rect">
            <a:avLst/>
          </a:prstGeom>
          <a:noFill/>
        </p:spPr>
        <p:txBody>
          <a:bodyPr wrap="none">
            <a:spAutoFit/>
          </a:bodyPr>
          <a:lstStyle/>
          <a:p>
            <a:pPr>
              <a:defRPr sz="4400" b="1">
                <a:solidFill>
                  <a:srgbClr val="1F4E4A"/>
                </a:solidFill>
              </a:defRPr>
            </a:pPr>
            <a:r>
              <a:t>The Be Ready kit</a:t>
            </a:r>
          </a:p>
        </p:txBody>
      </p:sp>
      <p:sp>
        <p:nvSpPr>
          <p:cNvPr id="3" name="TextBox 2"/>
          <p:cNvSpPr txBox="1"/>
          <p:nvPr/>
        </p:nvSpPr>
        <p:spPr>
          <a:xfrm>
            <a:off x="762000" y="1900000"/>
            <a:ext cx="10600000" cy="3800000"/>
          </a:xfrm>
          <a:prstGeom prst="rect">
            <a:avLst/>
          </a:prstGeom>
          <a:noFill/>
        </p:spPr>
        <p:txBody>
          <a:bodyPr wrap="square">
            <a:spAutoFit/>
          </a:bodyPr>
          <a:lstStyle/>
          <a:p>
            <a:pPr>
              <a:spcAft>
                <a:spcPts val="1200"/>
              </a:spcAft>
              <a:defRPr sz="2400">
                <a:solidFill>
                  <a:srgbClr val="1E2321"/>
                </a:solidFill>
              </a:defRPr>
            </a:pPr>
            <a:r>
              <a:t>• Water and food that needs no cooking</a:t>
            </a:r>
          </a:p>
          <a:p>
            <a:pPr>
              <a:spcAft>
                <a:spcPts val="1200"/>
              </a:spcAft>
              <a:defRPr sz="2400">
                <a:solidFill>
                  <a:srgbClr val="1E2321"/>
                </a:solidFill>
              </a:defRPr>
            </a:pPr>
            <a:r>
              <a:t>• Torch and spare batteries; battery or wind-up radio</a:t>
            </a:r>
          </a:p>
          <a:p>
            <a:pPr>
              <a:spcAft>
                <a:spcPts val="1200"/>
              </a:spcAft>
              <a:defRPr sz="2400">
                <a:solidFill>
                  <a:srgbClr val="1E2321"/>
                </a:solidFill>
              </a:defRPr>
            </a:pPr>
            <a:r>
              <a:t>• Charged power bank; some cash</a:t>
            </a:r>
          </a:p>
          <a:p>
            <a:pPr>
              <a:spcAft>
                <a:spcPts val="1200"/>
              </a:spcAft>
              <a:defRPr sz="2400">
                <a:solidFill>
                  <a:srgbClr val="1E2321"/>
                </a:solidFill>
              </a:defRPr>
            </a:pPr>
            <a:r>
              <a:t>• First aid kit and essential medicines; copies of documents</a:t>
            </a:r>
          </a:p>
        </p:txBody>
      </p:sp>
      <p:sp>
        <p:nvSpPr>
          <p:cNvPr id="4" name="TextBox 3"/>
          <p:cNvSpPr txBox="1"/>
          <p:nvPr/>
        </p:nvSpPr>
        <p:spPr>
          <a:xfrm>
            <a:off x="762000" y="6150000"/>
            <a:ext cx="10600000" cy="400000"/>
          </a:xfrm>
          <a:prstGeom prst="rect">
            <a:avLst/>
          </a:prstGeom>
          <a:noFill/>
        </p:spPr>
        <p:txBody>
          <a:bodyPr wrap="none">
            <a:spAutoFit/>
          </a:bodyPr>
          <a:lstStyle/>
          <a:p>
            <a:pPr>
              <a:defRPr sz="1100">
                <a:solidFill>
                  <a:srgbClr val="5B6664"/>
                </a:solidFill>
              </a:defRPr>
            </a:pPr>
            <a:r>
              <a:t>Source: GOV.UK Be Ready emergency kit checklist (read 29–30 Oct 2026)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3EC"/>
        </a:solidFill>
        <a:effectLst/>
      </p:bgPr>
    </p:bg>
    <p:spTree>
      <p:nvGrpSpPr>
        <p:cNvPr id="1" name=""/>
        <p:cNvGrpSpPr/>
        <p:nvPr/>
      </p:nvGrpSpPr>
      <p:grpSpPr/>
      <p:sp>
        <p:nvSpPr>
          <p:cNvPr id="2" name="TextBox 1"/>
          <p:cNvSpPr txBox="1"/>
          <p:nvPr/>
        </p:nvSpPr>
        <p:spPr>
          <a:xfrm>
            <a:off x="762000" y="600000"/>
            <a:ext cx="10600000" cy="1000000"/>
          </a:xfrm>
          <a:prstGeom prst="rect">
            <a:avLst/>
          </a:prstGeom>
          <a:noFill/>
        </p:spPr>
        <p:txBody>
          <a:bodyPr wrap="none">
            <a:spAutoFit/>
          </a:bodyPr>
          <a:lstStyle/>
          <a:p>
            <a:pPr>
              <a:defRPr sz="4400" b="1">
                <a:solidFill>
                  <a:srgbClr val="1F4E4A"/>
                </a:solidFill>
              </a:defRPr>
            </a:pPr>
            <a:r>
              <a:t>If the power goes off</a:t>
            </a:r>
          </a:p>
        </p:txBody>
      </p:sp>
      <p:sp>
        <p:nvSpPr>
          <p:cNvPr id="3" name="TextBox 2"/>
          <p:cNvSpPr txBox="1"/>
          <p:nvPr/>
        </p:nvSpPr>
        <p:spPr>
          <a:xfrm>
            <a:off x="762000" y="1900000"/>
            <a:ext cx="10600000" cy="3800000"/>
          </a:xfrm>
          <a:prstGeom prst="rect">
            <a:avLst/>
          </a:prstGeom>
          <a:noFill/>
        </p:spPr>
        <p:txBody>
          <a:bodyPr wrap="square">
            <a:spAutoFit/>
          </a:bodyPr>
          <a:lstStyle/>
          <a:p>
            <a:pPr>
              <a:spcAft>
                <a:spcPts val="1200"/>
              </a:spcAft>
              <a:defRPr sz="2400">
                <a:solidFill>
                  <a:srgbClr val="1E2321"/>
                </a:solidFill>
              </a:defRPr>
            </a:pPr>
            <a:r>
              <a:t>• Call 105, free, in England, Scotland and Wales</a:t>
            </a:r>
          </a:p>
          <a:p>
            <a:pPr>
              <a:spcAft>
                <a:spcPts val="1200"/>
              </a:spcAft>
              <a:defRPr sz="2400">
                <a:solidFill>
                  <a:srgbClr val="1E2321"/>
                </a:solidFill>
              </a:defRPr>
            </a:pPr>
            <a:r>
              <a:t>• Northern Ireland: NIE Networks 03457 643 643</a:t>
            </a:r>
          </a:p>
          <a:p>
            <a:pPr>
              <a:spcAft>
                <a:spcPts val="1200"/>
              </a:spcAft>
              <a:defRPr sz="2400">
                <a:solidFill>
                  <a:srgbClr val="1E2321"/>
                </a:solidFill>
              </a:defRPr>
            </a:pPr>
            <a:r>
              <a:t>• Use a torch, not candles</a:t>
            </a:r>
          </a:p>
          <a:p>
            <a:pPr>
              <a:spcAft>
                <a:spcPts val="1200"/>
              </a:spcAft>
              <a:defRPr sz="2400">
                <a:solidFill>
                  <a:srgbClr val="1E2321"/>
                </a:solidFill>
              </a:defRPr>
            </a:pPr>
            <a:r>
              <a:t>• Fridge stays cold up to 4 hours; a full freezer up to 48 hours, doors shut</a:t>
            </a:r>
          </a:p>
        </p:txBody>
      </p:sp>
      <p:sp>
        <p:nvSpPr>
          <p:cNvPr id="4" name="TextBox 3"/>
          <p:cNvSpPr txBox="1"/>
          <p:nvPr/>
        </p:nvSpPr>
        <p:spPr>
          <a:xfrm>
            <a:off x="762000" y="6150000"/>
            <a:ext cx="10600000" cy="400000"/>
          </a:xfrm>
          <a:prstGeom prst="rect">
            <a:avLst/>
          </a:prstGeom>
          <a:noFill/>
        </p:spPr>
        <p:txBody>
          <a:bodyPr wrap="none">
            <a:spAutoFit/>
          </a:bodyPr>
          <a:lstStyle/>
          <a:p>
            <a:pPr>
              <a:defRPr sz="1100">
                <a:solidFill>
                  <a:srgbClr val="5B6664"/>
                </a:solidFill>
              </a:defRPr>
            </a:pPr>
            <a:r>
              <a:t>Source: Ofgem (105); NIE Networks; Be Ready; Food Standards Agency (read 29–30 Oct 2026)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3EC"/>
        </a:solidFill>
        <a:effectLst/>
      </p:bgPr>
    </p:bg>
    <p:spTree>
      <p:nvGrpSpPr>
        <p:cNvPr id="1" name=""/>
        <p:cNvGrpSpPr/>
        <p:nvPr/>
      </p:nvGrpSpPr>
      <p:grpSpPr/>
      <p:sp>
        <p:nvSpPr>
          <p:cNvPr id="2" name="TextBox 1"/>
          <p:cNvSpPr txBox="1"/>
          <p:nvPr/>
        </p:nvSpPr>
        <p:spPr>
          <a:xfrm>
            <a:off x="762000" y="600000"/>
            <a:ext cx="10600000" cy="1000000"/>
          </a:xfrm>
          <a:prstGeom prst="rect">
            <a:avLst/>
          </a:prstGeom>
          <a:noFill/>
        </p:spPr>
        <p:txBody>
          <a:bodyPr wrap="none">
            <a:spAutoFit/>
          </a:bodyPr>
          <a:lstStyle/>
          <a:p>
            <a:pPr>
              <a:defRPr sz="4400" b="1">
                <a:solidFill>
                  <a:srgbClr val="1F4E4A"/>
                </a:solidFill>
              </a:defRPr>
            </a:pPr>
            <a:r>
              <a:t>Storms and floods</a:t>
            </a:r>
          </a:p>
        </p:txBody>
      </p:sp>
      <p:sp>
        <p:nvSpPr>
          <p:cNvPr id="3" name="TextBox 2"/>
          <p:cNvSpPr txBox="1"/>
          <p:nvPr/>
        </p:nvSpPr>
        <p:spPr>
          <a:xfrm>
            <a:off x="762000" y="1900000"/>
            <a:ext cx="10600000" cy="3800000"/>
          </a:xfrm>
          <a:prstGeom prst="rect">
            <a:avLst/>
          </a:prstGeom>
          <a:noFill/>
        </p:spPr>
        <p:txBody>
          <a:bodyPr wrap="square">
            <a:spAutoFit/>
          </a:bodyPr>
          <a:lstStyle/>
          <a:p>
            <a:pPr>
              <a:spcAft>
                <a:spcPts val="1200"/>
              </a:spcAft>
              <a:defRPr sz="2400">
                <a:solidFill>
                  <a:srgbClr val="1E2321"/>
                </a:solidFill>
              </a:defRPr>
            </a:pPr>
            <a:r>
              <a:t>• Met Office warnings: yellow, amber, red</a:t>
            </a:r>
          </a:p>
          <a:p>
            <a:pPr>
              <a:spcAft>
                <a:spcPts val="1200"/>
              </a:spcAft>
              <a:defRPr sz="2400">
                <a:solidFill>
                  <a:srgbClr val="1E2321"/>
                </a:solidFill>
              </a:defRPr>
            </a:pPr>
            <a:r>
              <a:t>• Amber: think about changing plans and about family and neighbours</a:t>
            </a:r>
          </a:p>
          <a:p>
            <a:pPr>
              <a:spcAft>
                <a:spcPts val="1200"/>
              </a:spcAft>
              <a:defRPr sz="2400">
                <a:solidFill>
                  <a:srgbClr val="1E2321"/>
                </a:solidFill>
              </a:defRPr>
            </a:pPr>
            <a:r>
              <a:t>• Floodline: 0345 988 1188, 24 hours</a:t>
            </a:r>
          </a:p>
          <a:p>
            <a:pPr>
              <a:spcAft>
                <a:spcPts val="1200"/>
              </a:spcAft>
              <a:defRPr sz="2400">
                <a:solidFill>
                  <a:srgbClr val="1E2321"/>
                </a:solidFill>
              </a:defRPr>
            </a:pPr>
            <a:r>
              <a:t>• Flood warnings are free to sign up for</a:t>
            </a:r>
          </a:p>
        </p:txBody>
      </p:sp>
      <p:sp>
        <p:nvSpPr>
          <p:cNvPr id="4" name="TextBox 3"/>
          <p:cNvSpPr txBox="1"/>
          <p:nvPr/>
        </p:nvSpPr>
        <p:spPr>
          <a:xfrm>
            <a:off x="762000" y="6150000"/>
            <a:ext cx="10600000" cy="400000"/>
          </a:xfrm>
          <a:prstGeom prst="rect">
            <a:avLst/>
          </a:prstGeom>
          <a:noFill/>
        </p:spPr>
        <p:txBody>
          <a:bodyPr wrap="none">
            <a:spAutoFit/>
          </a:bodyPr>
          <a:lstStyle/>
          <a:p>
            <a:pPr>
              <a:defRPr sz="1100">
                <a:solidFill>
                  <a:srgbClr val="5B6664"/>
                </a:solidFill>
              </a:defRPr>
            </a:pPr>
            <a:r>
              <a:t>Source: Met Office warnings guide; GOV.UK flood warnings (read 29–30 Oct 2026)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3EC"/>
        </a:solidFill>
        <a:effectLst/>
      </p:bgPr>
    </p:bg>
    <p:spTree>
      <p:nvGrpSpPr>
        <p:cNvPr id="1" name=""/>
        <p:cNvGrpSpPr/>
        <p:nvPr/>
      </p:nvGrpSpPr>
      <p:grpSpPr/>
      <p:sp>
        <p:nvSpPr>
          <p:cNvPr id="2" name="TextBox 1"/>
          <p:cNvSpPr txBox="1"/>
          <p:nvPr/>
        </p:nvSpPr>
        <p:spPr>
          <a:xfrm>
            <a:off x="762000" y="600000"/>
            <a:ext cx="10600000" cy="1000000"/>
          </a:xfrm>
          <a:prstGeom prst="rect">
            <a:avLst/>
          </a:prstGeom>
          <a:noFill/>
        </p:spPr>
        <p:txBody>
          <a:bodyPr wrap="none">
            <a:spAutoFit/>
          </a:bodyPr>
          <a:lstStyle/>
          <a:p>
            <a:pPr>
              <a:defRPr sz="4400" b="1">
                <a:solidFill>
                  <a:srgbClr val="1F4E4A"/>
                </a:solidFill>
              </a:defRPr>
            </a:pPr>
            <a:r>
              <a:t>Gas and carbon monoxide</a:t>
            </a:r>
          </a:p>
        </p:txBody>
      </p:sp>
      <p:sp>
        <p:nvSpPr>
          <p:cNvPr id="3" name="TextBox 2"/>
          <p:cNvSpPr txBox="1"/>
          <p:nvPr/>
        </p:nvSpPr>
        <p:spPr>
          <a:xfrm>
            <a:off x="762000" y="1900000"/>
            <a:ext cx="10600000" cy="3800000"/>
          </a:xfrm>
          <a:prstGeom prst="rect">
            <a:avLst/>
          </a:prstGeom>
          <a:noFill/>
        </p:spPr>
        <p:txBody>
          <a:bodyPr wrap="square">
            <a:spAutoFit/>
          </a:bodyPr>
          <a:lstStyle/>
          <a:p>
            <a:pPr>
              <a:spcAft>
                <a:spcPts val="1200"/>
              </a:spcAft>
              <a:defRPr sz="2400">
                <a:solidFill>
                  <a:srgbClr val="1E2321"/>
                </a:solidFill>
              </a:defRPr>
            </a:pPr>
            <a:r>
              <a:t>• Smell gas? 0800 111 999 (Northern Ireland 0800 002 001)</a:t>
            </a:r>
          </a:p>
          <a:p>
            <a:pPr>
              <a:spcAft>
                <a:spcPts val="1200"/>
              </a:spcAft>
              <a:defRPr sz="2400">
                <a:solidFill>
                  <a:srgbClr val="1E2321"/>
                </a:solidFill>
              </a:defRPr>
            </a:pPr>
            <a:r>
              <a:t>• Don't use switches or flames; open windows</a:t>
            </a:r>
          </a:p>
          <a:p>
            <a:pPr>
              <a:spcAft>
                <a:spcPts val="1200"/>
              </a:spcAft>
              <a:defRPr sz="2400">
                <a:solidFill>
                  <a:srgbClr val="1E2321"/>
                </a:solidFill>
              </a:defRPr>
            </a:pPr>
            <a:r>
              <a:t>• Camping stoves and barbecues: outdoors only</a:t>
            </a:r>
          </a:p>
          <a:p>
            <a:pPr>
              <a:spcAft>
                <a:spcPts val="1200"/>
              </a:spcAft>
              <a:defRPr sz="2400">
                <a:solidFill>
                  <a:srgbClr val="1E2321"/>
                </a:solidFill>
              </a:defRPr>
            </a:pPr>
            <a:r>
              <a:t>• Carbon monoxide has no smell: fit an alarm</a:t>
            </a:r>
          </a:p>
        </p:txBody>
      </p:sp>
      <p:sp>
        <p:nvSpPr>
          <p:cNvPr id="4" name="TextBox 3"/>
          <p:cNvSpPr txBox="1"/>
          <p:nvPr/>
        </p:nvSpPr>
        <p:spPr>
          <a:xfrm>
            <a:off x="762000" y="6150000"/>
            <a:ext cx="10600000" cy="400000"/>
          </a:xfrm>
          <a:prstGeom prst="rect">
            <a:avLst/>
          </a:prstGeom>
          <a:noFill/>
        </p:spPr>
        <p:txBody>
          <a:bodyPr wrap="none">
            <a:spAutoFit/>
          </a:bodyPr>
          <a:lstStyle/>
          <a:p>
            <a:pPr>
              <a:defRPr sz="1100">
                <a:solidFill>
                  <a:srgbClr val="5B6664"/>
                </a:solidFill>
              </a:defRPr>
            </a:pPr>
            <a:r>
              <a:t>Source: National Gas; UK Chief Medical Officers (GOV.UK) (read 29–30 Oct 2026)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3EC"/>
        </a:solidFill>
        <a:effectLst/>
      </p:bgPr>
    </p:bg>
    <p:spTree>
      <p:nvGrpSpPr>
        <p:cNvPr id="1" name=""/>
        <p:cNvGrpSpPr/>
        <p:nvPr/>
      </p:nvGrpSpPr>
      <p:grpSpPr/>
      <p:sp>
        <p:nvSpPr>
          <p:cNvPr id="2" name="TextBox 1"/>
          <p:cNvSpPr txBox="1"/>
          <p:nvPr/>
        </p:nvSpPr>
        <p:spPr>
          <a:xfrm>
            <a:off x="762000" y="600000"/>
            <a:ext cx="10600000" cy="1000000"/>
          </a:xfrm>
          <a:prstGeom prst="rect">
            <a:avLst/>
          </a:prstGeom>
          <a:noFill/>
        </p:spPr>
        <p:txBody>
          <a:bodyPr wrap="none">
            <a:spAutoFit/>
          </a:bodyPr>
          <a:lstStyle/>
          <a:p>
            <a:pPr>
              <a:defRPr sz="4400" b="1">
                <a:solidFill>
                  <a:srgbClr val="1F4E4A"/>
                </a:solidFill>
              </a:defRPr>
            </a:pPr>
            <a:r>
              <a:t>Extra help is free</a:t>
            </a:r>
          </a:p>
        </p:txBody>
      </p:sp>
      <p:sp>
        <p:nvSpPr>
          <p:cNvPr id="3" name="TextBox 2"/>
          <p:cNvSpPr txBox="1"/>
          <p:nvPr/>
        </p:nvSpPr>
        <p:spPr>
          <a:xfrm>
            <a:off x="762000" y="1900000"/>
            <a:ext cx="10600000" cy="3800000"/>
          </a:xfrm>
          <a:prstGeom prst="rect">
            <a:avLst/>
          </a:prstGeom>
          <a:noFill/>
        </p:spPr>
        <p:txBody>
          <a:bodyPr wrap="square">
            <a:spAutoFit/>
          </a:bodyPr>
          <a:lstStyle/>
          <a:p>
            <a:pPr>
              <a:spcAft>
                <a:spcPts val="1200"/>
              </a:spcAft>
              <a:defRPr sz="2400">
                <a:solidFill>
                  <a:srgbClr val="1E2321"/>
                </a:solidFill>
              </a:defRPr>
            </a:pPr>
            <a:r>
              <a:t>• Priority Services Register: energy and water companies</a:t>
            </a:r>
          </a:p>
          <a:p>
            <a:pPr>
              <a:spcAft>
                <a:spcPts val="1200"/>
              </a:spcAft>
              <a:defRPr sz="2400">
                <a:solidFill>
                  <a:srgbClr val="1E2321"/>
                </a:solidFill>
              </a:defRPr>
            </a:pPr>
            <a:r>
              <a:t>• For age, health, disability and other needs</a:t>
            </a:r>
          </a:p>
          <a:p>
            <a:pPr>
              <a:spcAft>
                <a:spcPts val="1200"/>
              </a:spcAft>
              <a:defRPr sz="2400">
                <a:solidFill>
                  <a:srgbClr val="1E2321"/>
                </a:solidFill>
              </a:defRPr>
            </a:pPr>
            <a:r>
              <a:t>• Can mean warnings before planned cuts and extra support</a:t>
            </a:r>
          </a:p>
          <a:p>
            <a:pPr>
              <a:spcAft>
                <a:spcPts val="1200"/>
              </a:spcAft>
              <a:defRPr sz="2400">
                <a:solidFill>
                  <a:srgbClr val="1E2321"/>
                </a:solidFill>
              </a:defRPr>
            </a:pPr>
            <a:r>
              <a:t>• Ask your supplier, network operator and water company</a:t>
            </a:r>
          </a:p>
        </p:txBody>
      </p:sp>
      <p:sp>
        <p:nvSpPr>
          <p:cNvPr id="4" name="TextBox 3"/>
          <p:cNvSpPr txBox="1"/>
          <p:nvPr/>
        </p:nvSpPr>
        <p:spPr>
          <a:xfrm>
            <a:off x="762000" y="6150000"/>
            <a:ext cx="10600000" cy="400000"/>
          </a:xfrm>
          <a:prstGeom prst="rect">
            <a:avLst/>
          </a:prstGeom>
          <a:noFill/>
        </p:spPr>
        <p:txBody>
          <a:bodyPr wrap="none">
            <a:spAutoFit/>
          </a:bodyPr>
          <a:lstStyle/>
          <a:p>
            <a:pPr>
              <a:defRPr sz="1100">
                <a:solidFill>
                  <a:srgbClr val="5B6664"/>
                </a:solidFill>
              </a:defRPr>
            </a:pPr>
            <a:r>
              <a:t>Source: Ofgem — Priority Services Register; CCW (read 29–30 Oct 2026)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3EC"/>
        </a:solidFill>
        <a:effectLst/>
      </p:bgPr>
    </p:bg>
    <p:spTree>
      <p:nvGrpSpPr>
        <p:cNvPr id="1" name=""/>
        <p:cNvGrpSpPr/>
        <p:nvPr/>
      </p:nvGrpSpPr>
      <p:grpSpPr/>
      <p:sp>
        <p:nvSpPr>
          <p:cNvPr id="2" name="TextBox 1"/>
          <p:cNvSpPr txBox="1"/>
          <p:nvPr/>
        </p:nvSpPr>
        <p:spPr>
          <a:xfrm>
            <a:off x="762000" y="600000"/>
            <a:ext cx="10600000" cy="1000000"/>
          </a:xfrm>
          <a:prstGeom prst="rect">
            <a:avLst/>
          </a:prstGeom>
          <a:noFill/>
        </p:spPr>
        <p:txBody>
          <a:bodyPr wrap="none">
            <a:spAutoFit/>
          </a:bodyPr>
          <a:lstStyle/>
          <a:p>
            <a:pPr>
              <a:defRPr sz="4400" b="1">
                <a:solidFill>
                  <a:srgbClr val="1F4E4A"/>
                </a:solidFill>
              </a:defRPr>
            </a:pPr>
            <a:r>
              <a:t>Neighbours and our group</a:t>
            </a:r>
          </a:p>
        </p:txBody>
      </p:sp>
      <p:sp>
        <p:nvSpPr>
          <p:cNvPr id="3" name="TextBox 2"/>
          <p:cNvSpPr txBox="1"/>
          <p:nvPr/>
        </p:nvSpPr>
        <p:spPr>
          <a:xfrm>
            <a:off x="762000" y="1900000"/>
            <a:ext cx="10600000" cy="3800000"/>
          </a:xfrm>
          <a:prstGeom prst="rect">
            <a:avLst/>
          </a:prstGeom>
          <a:noFill/>
        </p:spPr>
        <p:txBody>
          <a:bodyPr wrap="square">
            <a:spAutoFit/>
          </a:bodyPr>
          <a:lstStyle/>
          <a:p>
            <a:pPr>
              <a:spcAft>
                <a:spcPts val="1200"/>
              </a:spcAft>
              <a:defRPr sz="2400">
                <a:solidFill>
                  <a:srgbClr val="1E2321"/>
                </a:solidFill>
              </a:defRPr>
            </a:pPr>
            <a:r>
              <a:t>• Know who might like a knock in bad weather</a:t>
            </a:r>
          </a:p>
          <a:p>
            <a:pPr>
              <a:spcAft>
                <a:spcPts val="1200"/>
              </a:spcAft>
              <a:defRPr sz="2400">
                <a:solidFill>
                  <a:srgbClr val="1E2321"/>
                </a:solidFill>
              </a:defRPr>
            </a:pPr>
            <a:r>
              <a:t>• Swap numbers with one or two neighbours</a:t>
            </a:r>
          </a:p>
          <a:p>
            <a:pPr>
              <a:spcAft>
                <a:spcPts val="1200"/>
              </a:spcAft>
              <a:defRPr sz="2400">
                <a:solidFill>
                  <a:srgbClr val="1E2321"/>
                </a:solidFill>
              </a:defRPr>
            </a:pPr>
            <a:r>
              <a:t>• Get official updates from official sources</a:t>
            </a:r>
          </a:p>
          <a:p>
            <a:pPr>
              <a:spcAft>
                <a:spcPts val="1200"/>
              </a:spcAft>
              <a:defRPr sz="2400">
                <a:solidFill>
                  <a:srgbClr val="1E2321"/>
                </a:solidFill>
              </a:defRPr>
            </a:pPr>
            <a:r>
              <a:t>• Don't go to the scene of an emergency to help</a:t>
            </a:r>
          </a:p>
        </p:txBody>
      </p:sp>
      <p:sp>
        <p:nvSpPr>
          <p:cNvPr id="4" name="TextBox 3"/>
          <p:cNvSpPr txBox="1"/>
          <p:nvPr/>
        </p:nvSpPr>
        <p:spPr>
          <a:xfrm>
            <a:off x="762000" y="6150000"/>
            <a:ext cx="10600000" cy="400000"/>
          </a:xfrm>
          <a:prstGeom prst="rect">
            <a:avLst/>
          </a:prstGeom>
          <a:noFill/>
        </p:spPr>
        <p:txBody>
          <a:bodyPr wrap="none">
            <a:spAutoFit/>
          </a:bodyPr>
          <a:lstStyle/>
          <a:p>
            <a:pPr>
              <a:defRPr sz="1100">
                <a:solidFill>
                  <a:srgbClr val="5B6664"/>
                </a:solidFill>
              </a:defRPr>
            </a:pPr>
            <a:r>
              <a:t>Source: Met Office warnings guide; GOV.UK Be Ready, play your part in your community (read 29–30 Oct 2026)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3EC"/>
        </a:solidFill>
        <a:effectLst/>
      </p:bgPr>
    </p:bg>
    <p:spTree>
      <p:nvGrpSpPr>
        <p:cNvPr id="1" name=""/>
        <p:cNvGrpSpPr/>
        <p:nvPr/>
      </p:nvGrpSpPr>
      <p:grpSpPr/>
      <p:sp>
        <p:nvSpPr>
          <p:cNvPr id="2" name="TextBox 1"/>
          <p:cNvSpPr txBox="1"/>
          <p:nvPr/>
        </p:nvSpPr>
        <p:spPr>
          <a:xfrm>
            <a:off x="762000" y="600000"/>
            <a:ext cx="10600000" cy="1000000"/>
          </a:xfrm>
          <a:prstGeom prst="rect">
            <a:avLst/>
          </a:prstGeom>
          <a:noFill/>
        </p:spPr>
        <p:txBody>
          <a:bodyPr wrap="none">
            <a:spAutoFit/>
          </a:bodyPr>
          <a:lstStyle/>
          <a:p>
            <a:pPr>
              <a:defRPr sz="4400" b="1">
                <a:solidFill>
                  <a:srgbClr val="1F4E4A"/>
                </a:solidFill>
              </a:defRPr>
            </a:pPr>
            <a:r>
              <a:t>Your 10-minute plan</a:t>
            </a:r>
          </a:p>
        </p:txBody>
      </p:sp>
      <p:sp>
        <p:nvSpPr>
          <p:cNvPr id="3" name="TextBox 2"/>
          <p:cNvSpPr txBox="1"/>
          <p:nvPr/>
        </p:nvSpPr>
        <p:spPr>
          <a:xfrm>
            <a:off x="762000" y="1900000"/>
            <a:ext cx="10600000" cy="3800000"/>
          </a:xfrm>
          <a:prstGeom prst="rect">
            <a:avLst/>
          </a:prstGeom>
          <a:noFill/>
        </p:spPr>
        <p:txBody>
          <a:bodyPr wrap="square">
            <a:spAutoFit/>
          </a:bodyPr>
          <a:lstStyle/>
          <a:p>
            <a:pPr>
              <a:spcAft>
                <a:spcPts val="1200"/>
              </a:spcAft>
              <a:defRPr sz="2400">
                <a:solidFill>
                  <a:srgbClr val="1E2321"/>
                </a:solidFill>
              </a:defRPr>
            </a:pPr>
            <a:r>
              <a:t>• One person outside the area everyone texts</a:t>
            </a:r>
          </a:p>
          <a:p>
            <a:pPr>
              <a:spcAft>
                <a:spcPts val="1200"/>
              </a:spcAft>
              <a:defRPr sz="2400">
                <a:solidFill>
                  <a:srgbClr val="1E2321"/>
                </a:solidFill>
              </a:defRPr>
            </a:pPr>
            <a:r>
              <a:t>• Two meeting points: just outside, and in the area</a:t>
            </a:r>
          </a:p>
          <a:p>
            <a:pPr>
              <a:spcAft>
                <a:spcPts val="1200"/>
              </a:spcAft>
              <a:defRPr sz="2400">
                <a:solidFill>
                  <a:srgbClr val="1E2321"/>
                </a:solidFill>
              </a:defRPr>
            </a:pPr>
            <a:r>
              <a:t>• Where the stop tap, fuse box and gas handle are</a:t>
            </a:r>
          </a:p>
          <a:p>
            <a:pPr>
              <a:spcAft>
                <a:spcPts val="1200"/>
              </a:spcAft>
              <a:defRPr sz="2400">
                <a:solidFill>
                  <a:srgbClr val="1E2321"/>
                </a:solidFill>
              </a:defRPr>
            </a:pPr>
            <a:r>
              <a:t>• Where the torches are</a:t>
            </a:r>
          </a:p>
        </p:txBody>
      </p:sp>
      <p:sp>
        <p:nvSpPr>
          <p:cNvPr id="4" name="TextBox 3"/>
          <p:cNvSpPr txBox="1"/>
          <p:nvPr/>
        </p:nvSpPr>
        <p:spPr>
          <a:xfrm>
            <a:off x="762000" y="6150000"/>
            <a:ext cx="10600000" cy="400000"/>
          </a:xfrm>
          <a:prstGeom prst="rect">
            <a:avLst/>
          </a:prstGeom>
          <a:noFill/>
        </p:spPr>
        <p:txBody>
          <a:bodyPr wrap="none">
            <a:spAutoFit/>
          </a:bodyPr>
          <a:lstStyle/>
          <a:p>
            <a:pPr>
              <a:defRPr sz="1100">
                <a:solidFill>
                  <a:srgbClr val="5B6664"/>
                </a:solidFill>
              </a:defRPr>
            </a:pPr>
            <a:r>
              <a:t>Source: Based on GOV.UK Be Ready, make a plan (read 29–30 Oct 2026)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3EC"/>
        </a:solidFill>
        <a:effectLst/>
      </p:bgPr>
    </p:bg>
    <p:spTree>
      <p:nvGrpSpPr>
        <p:cNvPr id="1" name=""/>
        <p:cNvGrpSpPr/>
        <p:nvPr/>
      </p:nvGrpSpPr>
      <p:grpSpPr/>
      <p:sp>
        <p:nvSpPr>
          <p:cNvPr id="2" name="TextBox 1"/>
          <p:cNvSpPr txBox="1"/>
          <p:nvPr/>
        </p:nvSpPr>
        <p:spPr>
          <a:xfrm>
            <a:off x="762000" y="600000"/>
            <a:ext cx="10600000" cy="1000000"/>
          </a:xfrm>
          <a:prstGeom prst="rect">
            <a:avLst/>
          </a:prstGeom>
          <a:noFill/>
        </p:spPr>
        <p:txBody>
          <a:bodyPr wrap="none">
            <a:spAutoFit/>
          </a:bodyPr>
          <a:lstStyle/>
          <a:p>
            <a:pPr>
              <a:defRPr sz="4400" b="1">
                <a:solidFill>
                  <a:srgbClr val="1F4E4A"/>
                </a:solidFill>
              </a:defRPr>
            </a:pPr>
            <a:r>
              <a:t>Take this home</a:t>
            </a:r>
          </a:p>
        </p:txBody>
      </p:sp>
      <p:sp>
        <p:nvSpPr>
          <p:cNvPr id="3" name="TextBox 2"/>
          <p:cNvSpPr txBox="1"/>
          <p:nvPr/>
        </p:nvSpPr>
        <p:spPr>
          <a:xfrm>
            <a:off x="762000" y="1900000"/>
            <a:ext cx="8000000" cy="3800000"/>
          </a:xfrm>
          <a:prstGeom prst="rect">
            <a:avLst/>
          </a:prstGeom>
          <a:noFill/>
        </p:spPr>
        <p:txBody>
          <a:bodyPr wrap="square">
            <a:spAutoFit/>
          </a:bodyPr>
          <a:lstStyle/>
          <a:p>
            <a:pPr>
              <a:spcAft>
                <a:spcPts val="1200"/>
              </a:spcAft>
              <a:defRPr sz="2400">
                <a:solidFill>
                  <a:srgbClr val="1E2321"/>
                </a:solidFill>
              </a:defRPr>
            </a:pPr>
            <a:r>
              <a:t>• Scan the code for the free Power Cut Card</a:t>
            </a:r>
          </a:p>
          <a:p>
            <a:pPr>
              <a:spcAft>
                <a:spcPts val="1200"/>
              </a:spcAft>
              <a:defRPr sz="2400">
                <a:solidFill>
                  <a:srgbClr val="1E2321"/>
                </a:solidFill>
              </a:defRPr>
            </a:pPr>
            <a:r>
              <a:t>• Do the 10-minute plan this week</a:t>
            </a:r>
          </a:p>
          <a:p>
            <a:pPr>
              <a:spcAft>
                <a:spcPts val="1200"/>
              </a:spcAft>
              <a:defRPr sz="2400">
                <a:solidFill>
                  <a:srgbClr val="1E2321"/>
                </a:solidFill>
              </a:defRPr>
            </a:pPr>
            <a:r>
              <a:t>• Ask about the Priority Services Register</a:t>
            </a:r>
          </a:p>
          <a:p>
            <a:pPr>
              <a:spcAft>
                <a:spcPts val="1200"/>
              </a:spcAft>
              <a:defRPr sz="2400">
                <a:solidFill>
                  <a:srgbClr val="1E2321"/>
                </a:solidFill>
              </a:defRPr>
            </a:pPr>
            <a:r>
              <a:t>• Thank you</a:t>
            </a:r>
          </a:p>
        </p:txBody>
      </p:sp>
      <p:sp>
        <p:nvSpPr>
          <p:cNvPr id="4" name="TextBox 3"/>
          <p:cNvSpPr txBox="1"/>
          <p:nvPr/>
        </p:nvSpPr>
        <p:spPr>
          <a:xfrm>
            <a:off x="762000" y="6150000"/>
            <a:ext cx="10600000" cy="400000"/>
          </a:xfrm>
          <a:prstGeom prst="rect">
            <a:avLst/>
          </a:prstGeom>
          <a:noFill/>
        </p:spPr>
        <p:txBody>
          <a:bodyPr wrap="none">
            <a:spAutoFit/>
          </a:bodyPr>
          <a:lstStyle/>
          <a:p>
            <a:pPr>
              <a:defRPr sz="1100">
                <a:solidFill>
                  <a:srgbClr val="5B6664"/>
                </a:solidFill>
              </a:defRPr>
            </a:pPr>
            <a:r>
              <a:t>Source: Free Power Cut Card: civiliansurvivalhandbook.com/free/ · Talk kit free to use: civiliansurvivalhandbook.com/talks/</a:t>
            </a:r>
          </a:p>
        </p:txBody>
      </p:sp>
      <p:pic>
        <p:nvPicPr>
          <p:cNvPr id="5" name="Picture 4" descr="QR code linking to the free Power Cut Card at civiliansurvivalhandbook.com/free/"/>
          <p:cNvPicPr>
            <a:picLocks noChangeAspect="1"/>
          </p:cNvPicPr>
          <p:nvPr/>
        </p:nvPicPr>
        <p:blipFill>
          <a:blip r:embed="rId2"/>
          <a:stretch>
            <a:fillRect/>
          </a:stretch>
        </p:blipFill>
        <p:spPr>
          <a:xfrm>
            <a:off x="9000000" y="1900000"/>
            <a:ext cx="2400000" cy="2400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Widescreen</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Civilian Survival Handbook</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Ready in 20 minutes</dc:title>
  <dc:subject>A calm household emergency planning talk</dc:subject>
  <dc:creator>Civilian Survival Handbook</dc:creator>
  <cp:keywords/>
  <dc:description/>
  <cp:lastModifiedBy>Civilian Survival Handbook</cp:lastModifiedBy>
  <cp:revision>1</cp:revision>
  <dcterms:created xsi:type="dcterms:W3CDTF">2013-01-27T09:14:16Z</dcterms:created>
  <dcterms:modified xsi:type="dcterms:W3CDTF">2013-01-27T09:15:58Z</dcterms:modified>
  <cp:category/>
</cp:coreProperties>
</file>